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layfair Display"/>
      <p:regular r:id="rId38"/>
      <p:bold r:id="rId39"/>
      <p:italic r:id="rId40"/>
      <p:boldItalic r:id="rId41"/>
    </p:embeddedFon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Jennifer Brobjor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PlayfairDisplay-italic.fntdata"/><Relationship Id="rId20" Type="http://schemas.openxmlformats.org/officeDocument/2006/relationships/slide" Target="slides/slide15.xml"/><Relationship Id="rId42" Type="http://schemas.openxmlformats.org/officeDocument/2006/relationships/font" Target="fonts/Lato-regular.fntdata"/><Relationship Id="rId41" Type="http://schemas.openxmlformats.org/officeDocument/2006/relationships/font" Target="fonts/PlayfairDisplay-boldItalic.fntdata"/><Relationship Id="rId22" Type="http://schemas.openxmlformats.org/officeDocument/2006/relationships/slide" Target="slides/slide17.xml"/><Relationship Id="rId44" Type="http://schemas.openxmlformats.org/officeDocument/2006/relationships/font" Target="fonts/Lato-italic.fntdata"/><Relationship Id="rId21" Type="http://schemas.openxmlformats.org/officeDocument/2006/relationships/slide" Target="slides/slide16.xml"/><Relationship Id="rId43" Type="http://schemas.openxmlformats.org/officeDocument/2006/relationships/font" Target="fonts/Lat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layfairDisplay-bold.fntdata"/><Relationship Id="rId16" Type="http://schemas.openxmlformats.org/officeDocument/2006/relationships/slide" Target="slides/slide11.xml"/><Relationship Id="rId38" Type="http://schemas.openxmlformats.org/officeDocument/2006/relationships/font" Target="fonts/PlayfairDisplay-regular.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6-01-01T12:13:47.225">
    <p:pos x="6000" y="0"/>
    <p:text>I love this Carrie! Good Job!!</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Appeal to Pity/Emotions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Bandwagon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Appeal to Fear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bandwagon appeal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Appeal to ethics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Loaded terms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Bandwagon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Glittering Generalities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Appeal to Fear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Glittering Generalities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Ethical appeal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Issue: Teen drinking</a:t>
            </a:r>
          </a:p>
          <a:p>
            <a:pPr lvl="0">
              <a:spcBef>
                <a:spcPts val="0"/>
              </a:spcBef>
              <a:buNone/>
            </a:pPr>
            <a:r>
              <a:rPr lang="en"/>
              <a:t>Claim: Alcohol should NOT be served to teens</a:t>
            </a:r>
          </a:p>
          <a:p>
            <a:pPr lvl="0">
              <a:spcBef>
                <a:spcPts val="0"/>
              </a:spcBef>
              <a:buNone/>
            </a:pPr>
            <a:r>
              <a:rPr lang="en"/>
              <a:t>Support: It’s unsafe/Illegal/irresponsible</a:t>
            </a:r>
          </a:p>
          <a:p>
            <a:pPr lvl="0">
              <a:spcBef>
                <a:spcPts val="0"/>
              </a:spcBef>
              <a:buNone/>
            </a:pPr>
            <a:r>
              <a:rPr lang="en"/>
              <a:t>Possible Counterargument: If 18 year olds can fight for their country, they should be allowed to drink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399"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399" cy="701399"/>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599"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599"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199"/>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599"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599"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599"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199"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599"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youtube.com/v/6dQRCOEeHaY" TargetMode="External"/><Relationship Id="rId4" Type="http://schemas.openxmlformats.org/officeDocument/2006/relationships/image" Target="../media/image0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youtube.com/v/rClJW9gnchc" TargetMode="External"/><Relationship Id="rId4" Type="http://schemas.openxmlformats.org/officeDocument/2006/relationships/image" Target="../media/image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youtube.com/v/BlfinjxFEYI" TargetMode="External"/><Relationship Id="rId4" Type="http://schemas.openxmlformats.org/officeDocument/2006/relationships/image" Target="../media/image0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youtube.com/v/3t6bLugtJkQ" TargetMode="External"/><Relationship Id="rId4" Type="http://schemas.openxmlformats.org/officeDocument/2006/relationships/image" Target="../media/image0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youtube.com/v/LStBj3w1Ou8" TargetMode="Externa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youtube.com/v/A_8LiQbTgOU" TargetMode="External"/><Relationship Id="rId4" Type="http://schemas.openxmlformats.org/officeDocument/2006/relationships/image" Target="../media/image0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comments" Target="../comments/comment1.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096250" y="1627200"/>
            <a:ext cx="2951399" cy="1584300"/>
          </a:xfrm>
          <a:prstGeom prst="rect">
            <a:avLst/>
          </a:prstGeom>
        </p:spPr>
        <p:txBody>
          <a:bodyPr anchorCtr="0" anchor="ctr" bIns="91425" lIns="91425" rIns="91425" tIns="91425">
            <a:noAutofit/>
          </a:bodyPr>
          <a:lstStyle/>
          <a:p>
            <a:pPr lvl="0">
              <a:spcBef>
                <a:spcPts val="0"/>
              </a:spcBef>
              <a:buNone/>
            </a:pPr>
            <a:r>
              <a:rPr lang="en"/>
              <a:t>Persuasive Techniques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p:txBody>
      </p:sp>
      <p:sp>
        <p:nvSpPr>
          <p:cNvPr id="112" name="Shape 112" title="Propaganda Bandwagon - Old Navy Commercial">
            <a:hlinkClick r:id="rId3"/>
          </p:cNvPr>
          <p:cNvSpPr/>
          <p:nvPr/>
        </p:nvSpPr>
        <p:spPr>
          <a:xfrm>
            <a:off x="1253962" y="483512"/>
            <a:ext cx="6636075" cy="4176475"/>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391350"/>
            <a:ext cx="8520599" cy="1541400"/>
          </a:xfrm>
          <a:prstGeom prst="rect">
            <a:avLst/>
          </a:prstGeom>
        </p:spPr>
        <p:txBody>
          <a:bodyPr anchorCtr="0" anchor="t" bIns="91425" lIns="91425" rIns="91425" tIns="91425">
            <a:noAutofit/>
          </a:bodyPr>
          <a:lstStyle/>
          <a:p>
            <a:pPr lvl="0">
              <a:spcBef>
                <a:spcPts val="0"/>
              </a:spcBef>
              <a:buNone/>
            </a:pPr>
            <a:r>
              <a:rPr lang="en"/>
              <a:t>Ethical Appeal: tries to gain moral support for a claim by linking the claim to a widely accepted value.</a:t>
            </a:r>
          </a:p>
        </p:txBody>
      </p:sp>
      <p:sp>
        <p:nvSpPr>
          <p:cNvPr id="118" name="Shape 118"/>
          <p:cNvSpPr txBox="1"/>
          <p:nvPr>
            <p:ph idx="1" type="body"/>
          </p:nvPr>
        </p:nvSpPr>
        <p:spPr>
          <a:xfrm>
            <a:off x="645025" y="2062600"/>
            <a:ext cx="5668500" cy="2845499"/>
          </a:xfrm>
          <a:prstGeom prst="rect">
            <a:avLst/>
          </a:prstGeom>
        </p:spPr>
        <p:txBody>
          <a:bodyPr anchorCtr="0" anchor="t" bIns="91425" lIns="91425" rIns="91425" tIns="91425">
            <a:noAutofit/>
          </a:bodyPr>
          <a:lstStyle/>
          <a:p>
            <a:pPr lvl="0" rtl="0">
              <a:spcBef>
                <a:spcPts val="0"/>
              </a:spcBef>
              <a:buNone/>
            </a:pPr>
            <a:r>
              <a:rPr lang="en"/>
              <a:t>Example: </a:t>
            </a:r>
          </a:p>
          <a:p>
            <a:pPr lvl="0" rtl="0">
              <a:spcBef>
                <a:spcPts val="0"/>
              </a:spcBef>
              <a:buNone/>
            </a:pPr>
            <a:r>
              <a:rPr lang="en"/>
              <a:t>“If you believe that every child deserves a good education, support the Great Minds Organization”</a:t>
            </a:r>
          </a:p>
          <a:p>
            <a:pPr lvl="0">
              <a:spcBef>
                <a:spcPts val="0"/>
              </a:spcBef>
              <a:buNone/>
            </a:pPr>
            <a:r>
              <a:rPr lang="en"/>
              <a:t>“Only citizens who feel that lying is acceptable would support this candidate.”</a:t>
            </a:r>
          </a:p>
        </p:txBody>
      </p:sp>
      <p:pic>
        <p:nvPicPr>
          <p:cNvPr descr="Right, Wrong, Tick, Cross," id="119" name="Shape 119"/>
          <p:cNvPicPr preferRelativeResize="0"/>
          <p:nvPr/>
        </p:nvPicPr>
        <p:blipFill>
          <a:blip r:embed="rId3">
            <a:alphaModFix/>
          </a:blip>
          <a:stretch>
            <a:fillRect/>
          </a:stretch>
        </p:blipFill>
        <p:spPr>
          <a:xfrm>
            <a:off x="6221875" y="1696725"/>
            <a:ext cx="2104450" cy="32572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descr="This video is about texting and driving. It was produced by TranterGrey Media out of Evans, Ga. WJBF News Channel 6 and One Hour Optical paid for the production. I added the text for the hearing impaired by request." id="124" name="Shape 124" title="Dont Text and Drive PSA">
            <a:hlinkClick r:id="rId3"/>
          </p:cNvPr>
          <p:cNvSpPr/>
          <p:nvPr/>
        </p:nvSpPr>
        <p:spPr>
          <a:xfrm>
            <a:off x="1210350" y="65125"/>
            <a:ext cx="6603000" cy="4952250"/>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391350"/>
            <a:ext cx="8520599" cy="1463699"/>
          </a:xfrm>
          <a:prstGeom prst="rect">
            <a:avLst/>
          </a:prstGeom>
        </p:spPr>
        <p:txBody>
          <a:bodyPr anchorCtr="0" anchor="t" bIns="91425" lIns="91425" rIns="91425" tIns="91425">
            <a:noAutofit/>
          </a:bodyPr>
          <a:lstStyle/>
          <a:p>
            <a:pPr lvl="0">
              <a:spcBef>
                <a:spcPts val="0"/>
              </a:spcBef>
              <a:buNone/>
            </a:pPr>
            <a:r>
              <a:rPr lang="en"/>
              <a:t>Appeal to Fear: makes people feel as if their safety, security, or health is in danger. </a:t>
            </a:r>
          </a:p>
        </p:txBody>
      </p:sp>
      <p:sp>
        <p:nvSpPr>
          <p:cNvPr id="130" name="Shape 130"/>
          <p:cNvSpPr txBox="1"/>
          <p:nvPr>
            <p:ph idx="1" type="body"/>
          </p:nvPr>
        </p:nvSpPr>
        <p:spPr>
          <a:xfrm>
            <a:off x="311700" y="1653975"/>
            <a:ext cx="4570499" cy="3450299"/>
          </a:xfrm>
          <a:prstGeom prst="rect">
            <a:avLst/>
          </a:prstGeom>
        </p:spPr>
        <p:txBody>
          <a:bodyPr anchorCtr="0" anchor="t" bIns="91425" lIns="91425" rIns="91425" tIns="91425">
            <a:noAutofit/>
          </a:bodyPr>
          <a:lstStyle/>
          <a:p>
            <a:pPr lvl="0" rtl="0">
              <a:spcBef>
                <a:spcPts val="0"/>
              </a:spcBef>
              <a:buNone/>
            </a:pPr>
            <a:r>
              <a:rPr lang="en"/>
              <a:t>Example:</a:t>
            </a:r>
          </a:p>
          <a:p>
            <a:pPr lvl="0" rtl="0">
              <a:spcBef>
                <a:spcPts val="0"/>
              </a:spcBef>
              <a:buNone/>
            </a:pPr>
            <a:r>
              <a:rPr lang="en"/>
              <a:t>“How clean are the hotel rooms you’re staying in? You’ll be shocked by what our documentary reveals.” </a:t>
            </a:r>
          </a:p>
          <a:p>
            <a:pPr lvl="0">
              <a:spcBef>
                <a:spcPts val="0"/>
              </a:spcBef>
              <a:buNone/>
            </a:pPr>
            <a:r>
              <a:rPr lang="en"/>
              <a:t>“Terrorism could strike at any moment, in any town across the world. Protect your family by voting for Proposition 234B.”</a:t>
            </a:r>
          </a:p>
        </p:txBody>
      </p:sp>
      <p:pic>
        <p:nvPicPr>
          <p:cNvPr descr="File:Fear computer.jpg" id="131" name="Shape 131"/>
          <p:cNvPicPr preferRelativeResize="0"/>
          <p:nvPr/>
        </p:nvPicPr>
        <p:blipFill>
          <a:blip r:embed="rId3">
            <a:alphaModFix/>
          </a:blip>
          <a:stretch>
            <a:fillRect/>
          </a:stretch>
        </p:blipFill>
        <p:spPr>
          <a:xfrm>
            <a:off x="4882187" y="1827575"/>
            <a:ext cx="3743325" cy="274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descr="I'm an emotionally compromised teenage girl driving a pink SUV. Mayhem is everywhere - see all the Mayhem here:  http://al.st/1Cd4IP_Mayhem  Connect with us on: Mayhem Facebook - http://al.st/1rWO6bJ  Facebook - http://al.st/1qYadYH Twitter - http://al.st/1DrbLlV  Instagram - http://al.st/1wqMo1h  Google+ - http://al.st/ZLg2BU   Mayhem is Everywhere. An Allstate Agent can help protect you from Mayhem. Are you in Good Hands? Get an Allstate Auto Insurance quote now: http://al.st/1hZ_AutoInsurance" id="136" name="Shape 136" title="Pink SUV Teenage Driver Commercial | Allstate Mayhem">
            <a:hlinkClick r:id="rId3"/>
          </p:cNvPr>
          <p:cNvSpPr/>
          <p:nvPr/>
        </p:nvSpPr>
        <p:spPr>
          <a:xfrm>
            <a:off x="1273600" y="195537"/>
            <a:ext cx="6336549" cy="4752424"/>
          </a:xfrm>
          <a:prstGeom prst="rect">
            <a:avLst/>
          </a:prstGeom>
          <a:blipFill>
            <a:blip r:embed="rId4">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391350"/>
            <a:ext cx="8520599" cy="1042200"/>
          </a:xfrm>
          <a:prstGeom prst="rect">
            <a:avLst/>
          </a:prstGeom>
        </p:spPr>
        <p:txBody>
          <a:bodyPr anchorCtr="0" anchor="t" bIns="91425" lIns="91425" rIns="91425" tIns="91425">
            <a:noAutofit/>
          </a:bodyPr>
          <a:lstStyle/>
          <a:p>
            <a:pPr lvl="0">
              <a:spcBef>
                <a:spcPts val="0"/>
              </a:spcBef>
              <a:buNone/>
            </a:pPr>
            <a:r>
              <a:rPr lang="en"/>
              <a:t>Appeal to Pity/Emotions: taps into people’s compassion for others.  </a:t>
            </a:r>
          </a:p>
        </p:txBody>
      </p:sp>
      <p:sp>
        <p:nvSpPr>
          <p:cNvPr id="142" name="Shape 142"/>
          <p:cNvSpPr txBox="1"/>
          <p:nvPr>
            <p:ph idx="1" type="body"/>
          </p:nvPr>
        </p:nvSpPr>
        <p:spPr>
          <a:xfrm>
            <a:off x="311700" y="1673425"/>
            <a:ext cx="4925400" cy="3162899"/>
          </a:xfrm>
          <a:prstGeom prst="rect">
            <a:avLst/>
          </a:prstGeom>
        </p:spPr>
        <p:txBody>
          <a:bodyPr anchorCtr="0" anchor="t" bIns="91425" lIns="91425" rIns="91425" tIns="91425">
            <a:noAutofit/>
          </a:bodyPr>
          <a:lstStyle/>
          <a:p>
            <a:pPr lvl="0" rtl="0">
              <a:spcBef>
                <a:spcPts val="0"/>
              </a:spcBef>
              <a:buNone/>
            </a:pPr>
            <a:r>
              <a:rPr lang="en"/>
              <a:t>Example:</a:t>
            </a:r>
          </a:p>
          <a:p>
            <a:pPr lvl="0" rtl="0">
              <a:spcBef>
                <a:spcPts val="0"/>
              </a:spcBef>
              <a:buNone/>
            </a:pPr>
            <a:r>
              <a:rPr lang="en"/>
              <a:t>“For the cost of one cup of coffee a day, you could save a life.”</a:t>
            </a:r>
          </a:p>
          <a:p>
            <a:pPr lvl="0">
              <a:spcBef>
                <a:spcPts val="0"/>
              </a:spcBef>
              <a:buNone/>
            </a:pPr>
            <a:r>
              <a:rPr lang="en"/>
              <a:t>“Here, we see a video of marine biologists removing a plastic drinking straw from the nasal cavity of a sea turtle. If humans continue to use wasteful plastic, our ecosystem will be in jeopardy.” </a:t>
            </a:r>
          </a:p>
        </p:txBody>
      </p:sp>
      <p:pic>
        <p:nvPicPr>
          <p:cNvPr id="143" name="Shape 143"/>
          <p:cNvPicPr preferRelativeResize="0"/>
          <p:nvPr/>
        </p:nvPicPr>
        <p:blipFill>
          <a:blip r:embed="rId3">
            <a:alphaModFix/>
          </a:blip>
          <a:stretch>
            <a:fillRect/>
          </a:stretch>
        </p:blipFill>
        <p:spPr>
          <a:xfrm>
            <a:off x="5237100" y="1829175"/>
            <a:ext cx="3696900" cy="2464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descr="2014 Chevrolet Commercial - &quot;Maddie&quot;   Director - Lloyd Lee Choi Producer - Kyle Hollett &amp; Jordan Barber Writers - Chris Cannon &amp; Lloyd Lee Choi DP - Devin Karringten Production Designer - Caitlin Byrnes Art Director - Harry Brar 1st AD &amp; Wardrobe Designer - Zoe Green Make-up - Siobhan Uy Grip: Colin Rutherford &amp; Evan West Editor: Lloyd Lee Choi Casting: Kris and Kara Casting Music: Goldmund - &quot;Threnody&quot; (unseen-music.com)  CAST Girl - Anna Sargeant Young Girl - Julia Torrance Mom - Shannon Cooney Dad - Stephen Powell Boyfriend - Alex Schmid  Special thanks to Alex Duncan, Lauren LeBoldus, Ben Gulliver, Robin Sukeroff, Norm Li, Dueck Downtown GM, William F Whites, and Rebecca Sykes.  www.the-herd.ca www.lloydchoi.com" id="148" name="Shape 148" title="2014 Chevy Commercial - Maddie">
            <a:hlinkClick r:id="rId3"/>
          </p:cNvPr>
          <p:cNvSpPr/>
          <p:nvPr/>
        </p:nvSpPr>
        <p:spPr>
          <a:xfrm>
            <a:off x="817549" y="259275"/>
            <a:ext cx="6918724" cy="4666975"/>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391350"/>
            <a:ext cx="8520599" cy="1502699"/>
          </a:xfrm>
          <a:prstGeom prst="rect">
            <a:avLst/>
          </a:prstGeom>
        </p:spPr>
        <p:txBody>
          <a:bodyPr anchorCtr="0" anchor="t" bIns="91425" lIns="91425" rIns="91425" tIns="91425">
            <a:noAutofit/>
          </a:bodyPr>
          <a:lstStyle/>
          <a:p>
            <a:pPr lvl="0">
              <a:spcBef>
                <a:spcPts val="0"/>
              </a:spcBef>
              <a:buNone/>
            </a:pPr>
            <a:r>
              <a:rPr lang="en"/>
              <a:t>Loaded Terms: uses words with strongly positive or negative connotations to stir people’s emotions.  </a:t>
            </a:r>
          </a:p>
        </p:txBody>
      </p:sp>
      <p:sp>
        <p:nvSpPr>
          <p:cNvPr id="154" name="Shape 154"/>
          <p:cNvSpPr txBox="1"/>
          <p:nvPr>
            <p:ph idx="1" type="body"/>
          </p:nvPr>
        </p:nvSpPr>
        <p:spPr>
          <a:xfrm>
            <a:off x="311700" y="1997725"/>
            <a:ext cx="8520599" cy="2694300"/>
          </a:xfrm>
          <a:prstGeom prst="rect">
            <a:avLst/>
          </a:prstGeom>
        </p:spPr>
        <p:txBody>
          <a:bodyPr anchorCtr="0" anchor="t" bIns="91425" lIns="91425" rIns="91425" tIns="91425">
            <a:noAutofit/>
          </a:bodyPr>
          <a:lstStyle/>
          <a:p>
            <a:pPr lvl="0" rtl="0">
              <a:spcBef>
                <a:spcPts val="0"/>
              </a:spcBef>
              <a:buNone/>
            </a:pPr>
            <a:r>
              <a:rPr lang="en"/>
              <a:t>Example:</a:t>
            </a:r>
          </a:p>
          <a:p>
            <a:pPr lvl="0" rtl="0">
              <a:spcBef>
                <a:spcPts val="0"/>
              </a:spcBef>
              <a:buNone/>
            </a:pPr>
            <a:r>
              <a:rPr lang="en"/>
              <a:t>“The alley next to the parking lot is</a:t>
            </a:r>
            <a:r>
              <a:rPr lang="en">
                <a:solidFill>
                  <a:srgbClr val="980000"/>
                </a:solidFill>
              </a:rPr>
              <a:t> </a:t>
            </a:r>
            <a:r>
              <a:rPr b="1" lang="en" u="sng">
                <a:solidFill>
                  <a:srgbClr val="980000"/>
                </a:solidFill>
              </a:rPr>
              <a:t>dark and dangerous</a:t>
            </a:r>
            <a:r>
              <a:rPr lang="en">
                <a:solidFill>
                  <a:srgbClr val="980000"/>
                </a:solidFill>
              </a:rPr>
              <a:t>.</a:t>
            </a:r>
            <a:r>
              <a:rPr lang="en"/>
              <a:t> Vote to increase the number of street lamps in our neighborhood. Residents deserve to feel </a:t>
            </a:r>
            <a:r>
              <a:rPr b="1" lang="en" u="sng">
                <a:solidFill>
                  <a:srgbClr val="980000"/>
                </a:solidFill>
              </a:rPr>
              <a:t>secure and protected</a:t>
            </a:r>
            <a:r>
              <a:rPr lang="en"/>
              <a:t> instead of </a:t>
            </a:r>
            <a:r>
              <a:rPr b="1" lang="en" u="sng">
                <a:solidFill>
                  <a:srgbClr val="980000"/>
                </a:solidFill>
              </a:rPr>
              <a:t>vulnerable.</a:t>
            </a:r>
            <a:r>
              <a:rPr lang="en"/>
              <a:t>” </a:t>
            </a:r>
          </a:p>
          <a:p>
            <a:pPr lvl="0">
              <a:spcBef>
                <a:spcPts val="0"/>
              </a:spcBef>
              <a:buNone/>
            </a:pPr>
            <a:r>
              <a:rPr lang="en"/>
              <a:t>“The educator of the year is </a:t>
            </a:r>
            <a:r>
              <a:rPr b="1" lang="en" u="sng">
                <a:solidFill>
                  <a:srgbClr val="980000"/>
                </a:solidFill>
              </a:rPr>
              <a:t>compassionate</a:t>
            </a:r>
            <a:r>
              <a:rPr lang="en">
                <a:solidFill>
                  <a:srgbClr val="980000"/>
                </a:solidFill>
              </a:rPr>
              <a:t>, </a:t>
            </a:r>
            <a:r>
              <a:rPr b="1" lang="en" u="sng">
                <a:solidFill>
                  <a:srgbClr val="980000"/>
                </a:solidFill>
              </a:rPr>
              <a:t>supportive,</a:t>
            </a:r>
            <a:r>
              <a:rPr b="1" lang="en" u="sng"/>
              <a:t> </a:t>
            </a:r>
            <a:r>
              <a:rPr lang="en"/>
              <a:t>and works constantly to ensure the</a:t>
            </a:r>
            <a:r>
              <a:rPr lang="en">
                <a:solidFill>
                  <a:srgbClr val="980000"/>
                </a:solidFill>
              </a:rPr>
              <a:t> </a:t>
            </a:r>
            <a:r>
              <a:rPr b="1" lang="en" u="sng">
                <a:solidFill>
                  <a:srgbClr val="980000"/>
                </a:solidFill>
              </a:rPr>
              <a:t>success</a:t>
            </a:r>
            <a:r>
              <a:rPr lang="en"/>
              <a:t> of their students.”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descr="Jeep Whole Again Super Bowl Commercial Words. For FREE video downloads go to; http://bitly.com/W0wlU9  Here's all the words to Oprah's Whole Again from the Jeep Super Bowl commercial. There's been much discussion about the commercial but one thing's certain, it's very moving and brings a lump to my throat everytime I play it. No copyright infringement here, I own nothing of this but thought you might like to see all the words. If you'd like to download your favourite videos like this one, just click on the link above which will take you to iLivid.com. It's a cool software to download FREE videos and music from all over. Completely legal, completely safe with over 50 million people already using it. Check it out now!" id="159" name="Shape 159" title="Jeep Whole Again Super Bowl Commercial Words.">
            <a:hlinkClick r:id="rId3"/>
          </p:cNvPr>
          <p:cNvSpPr/>
          <p:nvPr/>
        </p:nvSpPr>
        <p:spPr>
          <a:xfrm>
            <a:off x="1121175" y="62475"/>
            <a:ext cx="6606525" cy="4954899"/>
          </a:xfrm>
          <a:prstGeom prst="rect">
            <a:avLst/>
          </a:prstGeom>
          <a:blipFill>
            <a:blip r:embed="rId4">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391350"/>
            <a:ext cx="8520599" cy="1585200"/>
          </a:xfrm>
          <a:prstGeom prst="rect">
            <a:avLst/>
          </a:prstGeom>
          <a:ln cap="flat" cmpd="sng" w="9525">
            <a:solidFill>
              <a:schemeClr val="dk1"/>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Glittering Generalities:</a:t>
            </a:r>
            <a:r>
              <a:rPr lang="en" sz="2400"/>
              <a:t>are words that have different positive meaning for individual subjects, but are linked to highly valued concepts </a:t>
            </a:r>
          </a:p>
        </p:txBody>
      </p:sp>
      <p:sp>
        <p:nvSpPr>
          <p:cNvPr id="165" name="Shape 165"/>
          <p:cNvSpPr txBox="1"/>
          <p:nvPr>
            <p:ph idx="1" type="body"/>
          </p:nvPr>
        </p:nvSpPr>
        <p:spPr>
          <a:xfrm>
            <a:off x="311700" y="2277000"/>
            <a:ext cx="8520599" cy="2161499"/>
          </a:xfrm>
          <a:prstGeom prst="rect">
            <a:avLst/>
          </a:prstGeom>
        </p:spPr>
        <p:txBody>
          <a:bodyPr anchorCtr="0" anchor="t" bIns="91425" lIns="91425" rIns="91425" tIns="91425">
            <a:noAutofit/>
          </a:bodyPr>
          <a:lstStyle/>
          <a:p>
            <a:pPr lvl="0" rtl="0">
              <a:spcBef>
                <a:spcPts val="0"/>
              </a:spcBef>
              <a:buNone/>
            </a:pPr>
            <a:r>
              <a:rPr lang="en" sz="2400">
                <a:latin typeface="Playfair Display"/>
                <a:ea typeface="Playfair Display"/>
                <a:cs typeface="Playfair Display"/>
                <a:sym typeface="Playfair Display"/>
              </a:rPr>
              <a:t>Examples:</a:t>
            </a:r>
          </a:p>
          <a:p>
            <a:pPr lvl="0" rtl="0">
              <a:spcBef>
                <a:spcPts val="0"/>
              </a:spcBef>
              <a:buNone/>
            </a:pPr>
            <a:r>
              <a:rPr lang="en" sz="2400">
                <a:latin typeface="Playfair Display"/>
                <a:ea typeface="Playfair Display"/>
                <a:cs typeface="Playfair Display"/>
                <a:sym typeface="Playfair Display"/>
              </a:rPr>
              <a:t>“Just like Mom used to make.”</a:t>
            </a:r>
          </a:p>
          <a:p>
            <a:pPr lvl="0">
              <a:spcBef>
                <a:spcPts val="0"/>
              </a:spcBef>
              <a:buNone/>
            </a:pPr>
            <a:r>
              <a:rPr lang="en" sz="2400">
                <a:latin typeface="Playfair Display"/>
                <a:ea typeface="Playfair Display"/>
                <a:cs typeface="Playfair Display"/>
                <a:sym typeface="Playfair Display"/>
              </a:rPr>
              <a:t>“A vote for Mr. Jones is a vote for </a:t>
            </a:r>
            <a:r>
              <a:rPr b="1" lang="en" sz="2400">
                <a:latin typeface="Playfair Display"/>
                <a:ea typeface="Playfair Display"/>
                <a:cs typeface="Playfair Display"/>
                <a:sym typeface="Playfair Display"/>
              </a:rPr>
              <a:t>the good old days</a:t>
            </a:r>
            <a:r>
              <a:rPr lang="en" sz="2400">
                <a:latin typeface="Playfair Display"/>
                <a:ea typeface="Playfair Display"/>
                <a:cs typeface="Playfair Display"/>
                <a:sym typeface="Playfair Display"/>
              </a:rPr>
              <a: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509550" y="1423875"/>
            <a:ext cx="8124900" cy="1798199"/>
          </a:xfrm>
          <a:prstGeom prst="rect">
            <a:avLst/>
          </a:prstGeom>
        </p:spPr>
        <p:txBody>
          <a:bodyPr anchorCtr="0" anchor="ctr" bIns="91425" lIns="91425" rIns="91425" tIns="91425">
            <a:noAutofit/>
          </a:bodyPr>
          <a:lstStyle/>
          <a:p>
            <a:pPr lvl="0">
              <a:spcBef>
                <a:spcPts val="0"/>
              </a:spcBef>
              <a:buNone/>
            </a:pPr>
            <a:r>
              <a:rPr lang="en"/>
              <a:t>A </a:t>
            </a:r>
            <a:r>
              <a:rPr b="1" lang="en" u="sng"/>
              <a:t>claim</a:t>
            </a:r>
            <a:r>
              <a:rPr lang="en"/>
              <a:t> is the </a:t>
            </a:r>
            <a:r>
              <a:rPr lang="en" u="sng"/>
              <a:t>writer’s </a:t>
            </a:r>
            <a:r>
              <a:rPr lang="en"/>
              <a:t>position on a problem or issue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descr=" " id="170" name="Shape 170" title="Glittering Generality 02">
            <a:hlinkClick r:id="rId3"/>
          </p:cNvPr>
          <p:cNvSpPr/>
          <p:nvPr/>
        </p:nvSpPr>
        <p:spPr>
          <a:xfrm>
            <a:off x="993275" y="-12"/>
            <a:ext cx="6672900" cy="5004675"/>
          </a:xfrm>
          <a:prstGeom prst="rect">
            <a:avLst/>
          </a:prstGeom>
          <a:blipFill>
            <a:blip r:embed="rId4">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53475" y="800225"/>
            <a:ext cx="8124900" cy="1798200"/>
          </a:xfrm>
          <a:prstGeom prst="rect">
            <a:avLst/>
          </a:prstGeom>
        </p:spPr>
        <p:txBody>
          <a:bodyPr anchorCtr="0" anchor="ctr" bIns="91425" lIns="91425" rIns="91425" tIns="91425">
            <a:noAutofit/>
          </a:bodyPr>
          <a:lstStyle/>
          <a:p>
            <a:pPr lvl="0" rtl="0">
              <a:spcBef>
                <a:spcPts val="0"/>
              </a:spcBef>
              <a:buNone/>
            </a:pPr>
            <a:r>
              <a:rPr lang="en"/>
              <a:t>For the next few slides, you will need a piece of loose leaf. </a:t>
            </a:r>
          </a:p>
        </p:txBody>
      </p:sp>
      <p:pic>
        <p:nvPicPr>
          <p:cNvPr id="176" name="Shape 176"/>
          <p:cNvPicPr preferRelativeResize="0"/>
          <p:nvPr/>
        </p:nvPicPr>
        <p:blipFill>
          <a:blip r:embed="rId3">
            <a:alphaModFix/>
          </a:blip>
          <a:stretch>
            <a:fillRect/>
          </a:stretch>
        </p:blipFill>
        <p:spPr>
          <a:xfrm>
            <a:off x="3653950" y="2668500"/>
            <a:ext cx="1723961" cy="2240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nvSpPr>
        <p:spPr>
          <a:xfrm>
            <a:off x="361300" y="740975"/>
            <a:ext cx="3331500" cy="34137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tIns="91425">
            <a:noAutofit/>
          </a:bodyPr>
          <a:lstStyle/>
          <a:p>
            <a:pPr indent="-381000" lvl="0" marL="457200" rtl="0">
              <a:spcBef>
                <a:spcPts val="0"/>
              </a:spcBef>
              <a:buSzPct val="100000"/>
              <a:buAutoNum type="arabicPeriod"/>
            </a:pPr>
            <a:r>
              <a:rPr b="1" lang="en" sz="2400"/>
              <a:t>Issue</a:t>
            </a:r>
          </a:p>
          <a:p>
            <a:pPr indent="-381000" lvl="0" marL="457200" rtl="0">
              <a:spcBef>
                <a:spcPts val="0"/>
              </a:spcBef>
              <a:buSzPct val="100000"/>
              <a:buAutoNum type="arabicPeriod"/>
            </a:pPr>
            <a:r>
              <a:rPr b="1" lang="en" sz="2400"/>
              <a:t>Claim</a:t>
            </a:r>
          </a:p>
          <a:p>
            <a:pPr indent="-381000" lvl="0" marL="457200" rtl="0">
              <a:spcBef>
                <a:spcPts val="0"/>
              </a:spcBef>
              <a:buSzPct val="100000"/>
              <a:buAutoNum type="arabicPeriod"/>
            </a:pPr>
            <a:r>
              <a:rPr b="1" lang="en" sz="2400"/>
              <a:t>Support</a:t>
            </a:r>
          </a:p>
          <a:p>
            <a:pPr indent="-381000" lvl="0" marL="457200" rtl="0">
              <a:spcBef>
                <a:spcPts val="0"/>
              </a:spcBef>
              <a:buSzPct val="100000"/>
              <a:buAutoNum type="arabicPeriod"/>
            </a:pPr>
            <a:r>
              <a:rPr b="1" lang="en" sz="2400"/>
              <a:t>Counterargument</a:t>
            </a:r>
          </a:p>
          <a:p>
            <a:pPr indent="-381000" lvl="0" marL="457200" rtl="0">
              <a:spcBef>
                <a:spcPts val="0"/>
              </a:spcBef>
              <a:buSzPct val="100000"/>
              <a:buAutoNum type="arabicPeriod"/>
            </a:pPr>
            <a:r>
              <a:rPr b="1" lang="en" sz="2400"/>
              <a:t>Persuasive Technique</a:t>
            </a:r>
          </a:p>
          <a:p>
            <a:pPr indent="-381000" lvl="0" marL="457200" rtl="0">
              <a:spcBef>
                <a:spcPts val="0"/>
              </a:spcBef>
              <a:buSzPct val="100000"/>
              <a:buAutoNum type="arabicPeriod"/>
            </a:pPr>
            <a:r>
              <a:rPr b="1" lang="en" sz="2400"/>
              <a:t>Audience </a:t>
            </a:r>
          </a:p>
        </p:txBody>
      </p:sp>
      <p:pic>
        <p:nvPicPr>
          <p:cNvPr id="182" name="Shape 182"/>
          <p:cNvPicPr preferRelativeResize="0"/>
          <p:nvPr/>
        </p:nvPicPr>
        <p:blipFill>
          <a:blip r:embed="rId3">
            <a:alphaModFix/>
          </a:blip>
          <a:stretch>
            <a:fillRect/>
          </a:stretch>
        </p:blipFill>
        <p:spPr>
          <a:xfrm>
            <a:off x="3854300" y="667062"/>
            <a:ext cx="5040924" cy="35615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490250" y="526350"/>
            <a:ext cx="2831400" cy="3208800"/>
          </a:xfrm>
          <a:prstGeom prst="rect">
            <a:avLst/>
          </a:prstGeom>
        </p:spPr>
        <p:txBody>
          <a:bodyPr anchorCtr="0" anchor="ctr" bIns="91425" lIns="91425" rIns="91425" tIns="91425">
            <a:noAutofit/>
          </a:bodyPr>
          <a:lstStyle/>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Issue</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Claim</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Support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Counter-</a:t>
            </a:r>
          </a:p>
          <a:p>
            <a:pPr indent="457200" lvl="0" rtl="0">
              <a:spcBef>
                <a:spcPts val="0"/>
              </a:spcBef>
              <a:buNone/>
            </a:pPr>
            <a:r>
              <a:rPr b="1" lang="en" sz="1800">
                <a:solidFill>
                  <a:srgbClr val="000000"/>
                </a:solidFill>
                <a:latin typeface="Arial"/>
                <a:ea typeface="Arial"/>
                <a:cs typeface="Arial"/>
                <a:sym typeface="Arial"/>
              </a:rPr>
              <a:t>argument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Persuasive Technique</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Audience</a:t>
            </a:r>
          </a:p>
        </p:txBody>
      </p:sp>
      <p:pic>
        <p:nvPicPr>
          <p:cNvPr id="188" name="Shape 188"/>
          <p:cNvPicPr preferRelativeResize="0"/>
          <p:nvPr/>
        </p:nvPicPr>
        <p:blipFill rotWithShape="1">
          <a:blip r:embed="rId3">
            <a:alphaModFix/>
          </a:blip>
          <a:srcRect b="5386" l="14254" r="15766" t="22118"/>
          <a:stretch/>
        </p:blipFill>
        <p:spPr>
          <a:xfrm>
            <a:off x="3356575" y="709212"/>
            <a:ext cx="5080424" cy="3725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nvSpPr>
        <p:spPr>
          <a:xfrm>
            <a:off x="161150" y="0"/>
            <a:ext cx="2385600" cy="3000000"/>
          </a:xfrm>
          <a:prstGeom prst="rect">
            <a:avLst/>
          </a:prstGeom>
          <a:noFill/>
          <a:ln>
            <a:noFill/>
          </a:ln>
        </p:spPr>
        <p:txBody>
          <a:bodyPr anchorCtr="0" anchor="ctr" bIns="91425" lIns="91425" rIns="91425" tIns="91425">
            <a:noAutofit/>
          </a:bodyPr>
          <a:lstStyle/>
          <a:p>
            <a:pPr indent="-342900" lvl="0" marL="457200" rtl="0">
              <a:spcBef>
                <a:spcPts val="0"/>
              </a:spcBef>
              <a:buSzPct val="100000"/>
              <a:buAutoNum type="arabicPeriod"/>
            </a:pPr>
            <a:r>
              <a:rPr b="1" lang="en" sz="1800"/>
              <a:t>Issue</a:t>
            </a:r>
          </a:p>
          <a:p>
            <a:pPr indent="-342900" lvl="0" marL="457200" rtl="0">
              <a:spcBef>
                <a:spcPts val="0"/>
              </a:spcBef>
              <a:buSzPct val="100000"/>
              <a:buAutoNum type="arabicPeriod"/>
            </a:pPr>
            <a:r>
              <a:rPr b="1" lang="en" sz="1800"/>
              <a:t>Claim</a:t>
            </a:r>
          </a:p>
          <a:p>
            <a:pPr indent="-342900" lvl="0" marL="457200" rtl="0">
              <a:spcBef>
                <a:spcPts val="0"/>
              </a:spcBef>
              <a:buSzPct val="100000"/>
              <a:buAutoNum type="arabicPeriod"/>
            </a:pPr>
            <a:r>
              <a:rPr b="1" lang="en" sz="1800"/>
              <a:t>Support</a:t>
            </a:r>
          </a:p>
          <a:p>
            <a:pPr indent="-342900" lvl="0" marL="457200" rtl="0">
              <a:spcBef>
                <a:spcPts val="0"/>
              </a:spcBef>
              <a:buSzPct val="100000"/>
              <a:buAutoNum type="arabicPeriod"/>
            </a:pPr>
            <a:r>
              <a:rPr b="1" lang="en" sz="1800"/>
              <a:t>Counter-</a:t>
            </a:r>
          </a:p>
          <a:p>
            <a:pPr indent="457200" lvl="0" rtl="0">
              <a:spcBef>
                <a:spcPts val="0"/>
              </a:spcBef>
              <a:buNone/>
            </a:pPr>
            <a:r>
              <a:rPr b="1" lang="en" sz="1800"/>
              <a:t>argument</a:t>
            </a:r>
          </a:p>
          <a:p>
            <a:pPr indent="-342900" lvl="0" marL="457200" rtl="0">
              <a:spcBef>
                <a:spcPts val="0"/>
              </a:spcBef>
              <a:buSzPct val="100000"/>
              <a:buAutoNum type="arabicPeriod"/>
            </a:pPr>
            <a:r>
              <a:rPr b="1" lang="en" sz="1800"/>
              <a:t>Persuasive Technique</a:t>
            </a:r>
          </a:p>
          <a:p>
            <a:pPr indent="-342900" lvl="0" marL="457200" rtl="0">
              <a:spcBef>
                <a:spcPts val="0"/>
              </a:spcBef>
              <a:buSzPct val="100000"/>
              <a:buAutoNum type="arabicPeriod"/>
            </a:pPr>
            <a:r>
              <a:rPr b="1" lang="en" sz="1800"/>
              <a:t>Audience </a:t>
            </a:r>
          </a:p>
        </p:txBody>
      </p:sp>
      <p:pic>
        <p:nvPicPr>
          <p:cNvPr id="194" name="Shape 194"/>
          <p:cNvPicPr preferRelativeResize="0"/>
          <p:nvPr/>
        </p:nvPicPr>
        <p:blipFill>
          <a:blip r:embed="rId3">
            <a:alphaModFix/>
          </a:blip>
          <a:stretch>
            <a:fillRect/>
          </a:stretch>
        </p:blipFill>
        <p:spPr>
          <a:xfrm>
            <a:off x="2192275" y="49024"/>
            <a:ext cx="6951725" cy="4772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pic>
        <p:nvPicPr>
          <p:cNvPr id="199" name="Shape 199"/>
          <p:cNvPicPr preferRelativeResize="0"/>
          <p:nvPr/>
        </p:nvPicPr>
        <p:blipFill>
          <a:blip r:embed="rId3">
            <a:alphaModFix/>
          </a:blip>
          <a:stretch>
            <a:fillRect/>
          </a:stretch>
        </p:blipFill>
        <p:spPr>
          <a:xfrm>
            <a:off x="363275" y="430150"/>
            <a:ext cx="6132625" cy="3536099"/>
          </a:xfrm>
          <a:prstGeom prst="rect">
            <a:avLst/>
          </a:prstGeom>
          <a:noFill/>
          <a:ln>
            <a:noFill/>
          </a:ln>
        </p:spPr>
      </p:pic>
      <p:sp>
        <p:nvSpPr>
          <p:cNvPr id="200" name="Shape 200"/>
          <p:cNvSpPr txBox="1"/>
          <p:nvPr/>
        </p:nvSpPr>
        <p:spPr>
          <a:xfrm>
            <a:off x="6744725" y="2195950"/>
            <a:ext cx="2575199" cy="2947500"/>
          </a:xfrm>
          <a:prstGeom prst="rect">
            <a:avLst/>
          </a:prstGeom>
          <a:noFill/>
          <a:ln>
            <a:noFill/>
          </a:ln>
        </p:spPr>
        <p:txBody>
          <a:bodyPr anchorCtr="0" anchor="ctr" bIns="91425" lIns="91425" rIns="91425" tIns="91425">
            <a:noAutofit/>
          </a:bodyPr>
          <a:lstStyle/>
          <a:p>
            <a:pPr indent="-355600" lvl="0" marL="457200" rtl="0">
              <a:spcBef>
                <a:spcPts val="0"/>
              </a:spcBef>
              <a:buSzPct val="100000"/>
              <a:buAutoNum type="arabicPeriod"/>
            </a:pPr>
            <a:r>
              <a:rPr b="1" lang="en" sz="2000"/>
              <a:t>Issue</a:t>
            </a:r>
          </a:p>
          <a:p>
            <a:pPr indent="-355600" lvl="0" marL="457200" rtl="0">
              <a:spcBef>
                <a:spcPts val="0"/>
              </a:spcBef>
              <a:buSzPct val="100000"/>
              <a:buAutoNum type="arabicPeriod"/>
            </a:pPr>
            <a:r>
              <a:rPr b="1" lang="en" sz="2000"/>
              <a:t>Claim</a:t>
            </a:r>
          </a:p>
          <a:p>
            <a:pPr indent="-355600" lvl="0" marL="457200" rtl="0">
              <a:spcBef>
                <a:spcPts val="0"/>
              </a:spcBef>
              <a:buSzPct val="100000"/>
              <a:buAutoNum type="arabicPeriod"/>
            </a:pPr>
            <a:r>
              <a:rPr b="1" lang="en" sz="2000"/>
              <a:t>Support</a:t>
            </a:r>
          </a:p>
          <a:p>
            <a:pPr indent="-355600" lvl="0" marL="457200" rtl="0">
              <a:spcBef>
                <a:spcPts val="0"/>
              </a:spcBef>
              <a:buSzPct val="100000"/>
              <a:buAutoNum type="arabicPeriod"/>
            </a:pPr>
            <a:r>
              <a:rPr b="1" lang="en" sz="2000"/>
              <a:t>Counter-</a:t>
            </a:r>
          </a:p>
          <a:p>
            <a:pPr indent="457200" lvl="0" rtl="0">
              <a:spcBef>
                <a:spcPts val="0"/>
              </a:spcBef>
              <a:buNone/>
            </a:pPr>
            <a:r>
              <a:rPr b="1" lang="en" sz="2000"/>
              <a:t>argument</a:t>
            </a:r>
          </a:p>
          <a:p>
            <a:pPr indent="-355600" lvl="0" marL="457200" rtl="0">
              <a:spcBef>
                <a:spcPts val="0"/>
              </a:spcBef>
              <a:buSzPct val="100000"/>
              <a:buAutoNum type="arabicPeriod"/>
            </a:pPr>
            <a:r>
              <a:rPr b="1" lang="en" sz="2000"/>
              <a:t>Persuasive Technique</a:t>
            </a:r>
          </a:p>
          <a:p>
            <a:pPr indent="-355600" lvl="0" marL="457200" rtl="0">
              <a:spcBef>
                <a:spcPts val="0"/>
              </a:spcBef>
              <a:buSzPct val="100000"/>
              <a:buAutoNum type="arabicPeriod"/>
            </a:pPr>
            <a:r>
              <a:rPr b="1" lang="en" sz="2000"/>
              <a:t>Audience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812600" y="498300"/>
            <a:ext cx="2642100" cy="4090800"/>
          </a:xfrm>
          <a:prstGeom prst="rect">
            <a:avLst/>
          </a:prstGeom>
        </p:spPr>
        <p:txBody>
          <a:bodyPr anchorCtr="0" anchor="ctr" bIns="91425" lIns="91425" rIns="91425" tIns="91425">
            <a:noAutofit/>
          </a:bodyPr>
          <a:lstStyle/>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Issue</a:t>
            </a:r>
          </a:p>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Claim</a:t>
            </a:r>
          </a:p>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Support</a:t>
            </a:r>
          </a:p>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Counter-</a:t>
            </a:r>
          </a:p>
          <a:p>
            <a:pPr indent="457200" lvl="0" rtl="0">
              <a:spcBef>
                <a:spcPts val="0"/>
              </a:spcBef>
              <a:buNone/>
            </a:pPr>
            <a:r>
              <a:rPr b="1" lang="en" sz="2400">
                <a:solidFill>
                  <a:srgbClr val="000000"/>
                </a:solidFill>
                <a:latin typeface="Arial"/>
                <a:ea typeface="Arial"/>
                <a:cs typeface="Arial"/>
                <a:sym typeface="Arial"/>
              </a:rPr>
              <a:t>argument</a:t>
            </a:r>
          </a:p>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Persuasive Technique</a:t>
            </a:r>
          </a:p>
          <a:p>
            <a:pPr indent="-355600" lvl="0" marL="457200">
              <a:spcBef>
                <a:spcPts val="0"/>
              </a:spcBef>
              <a:buClr>
                <a:srgbClr val="000000"/>
              </a:buClr>
              <a:buSzPct val="83333"/>
              <a:buFont typeface="Arial"/>
              <a:buAutoNum type="arabicPeriod"/>
            </a:pPr>
            <a:r>
              <a:rPr b="1" lang="en" sz="2400">
                <a:solidFill>
                  <a:srgbClr val="000000"/>
                </a:solidFill>
                <a:latin typeface="Arial"/>
                <a:ea typeface="Arial"/>
                <a:cs typeface="Arial"/>
                <a:sym typeface="Arial"/>
              </a:rPr>
              <a:t>Audience</a:t>
            </a:r>
            <a:r>
              <a:rPr b="1" lang="en" sz="2000">
                <a:solidFill>
                  <a:srgbClr val="000000"/>
                </a:solidFill>
                <a:latin typeface="Arial"/>
                <a:ea typeface="Arial"/>
                <a:cs typeface="Arial"/>
                <a:sym typeface="Arial"/>
              </a:rPr>
              <a:t> </a:t>
            </a:r>
          </a:p>
        </p:txBody>
      </p:sp>
      <p:pic>
        <p:nvPicPr>
          <p:cNvPr descr="http://www.mediapeta.com/peta/Images/Main/Sections/blog/FeedingKidsPetaAd_72.jpg" id="206" name="Shape 206"/>
          <p:cNvPicPr preferRelativeResize="0"/>
          <p:nvPr/>
        </p:nvPicPr>
        <p:blipFill>
          <a:blip r:embed="rId3">
            <a:alphaModFix/>
          </a:blip>
          <a:stretch>
            <a:fillRect/>
          </a:stretch>
        </p:blipFill>
        <p:spPr>
          <a:xfrm>
            <a:off x="4395800" y="49050"/>
            <a:ext cx="3465400" cy="50453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nvSpPr>
        <p:spPr>
          <a:xfrm>
            <a:off x="434450" y="63075"/>
            <a:ext cx="3000000" cy="3000000"/>
          </a:xfrm>
          <a:prstGeom prst="rect">
            <a:avLst/>
          </a:prstGeom>
          <a:noFill/>
          <a:ln>
            <a:noFill/>
          </a:ln>
        </p:spPr>
        <p:txBody>
          <a:bodyPr anchorCtr="0" anchor="ctr" bIns="91425" lIns="91425" rIns="91425" tIns="91425">
            <a:noAutofit/>
          </a:bodyPr>
          <a:lstStyle/>
          <a:p>
            <a:pPr indent="-381000" lvl="0" marL="457200" rtl="0">
              <a:spcBef>
                <a:spcPts val="0"/>
              </a:spcBef>
              <a:buSzPct val="100000"/>
              <a:buAutoNum type="arabicPeriod"/>
            </a:pPr>
            <a:r>
              <a:rPr b="1" lang="en" sz="2400"/>
              <a:t>Issue</a:t>
            </a:r>
          </a:p>
          <a:p>
            <a:pPr indent="-381000" lvl="0" marL="457200" rtl="0">
              <a:spcBef>
                <a:spcPts val="0"/>
              </a:spcBef>
              <a:buSzPct val="100000"/>
              <a:buAutoNum type="arabicPeriod"/>
            </a:pPr>
            <a:r>
              <a:rPr b="1" lang="en" sz="2400"/>
              <a:t>Claim</a:t>
            </a:r>
          </a:p>
          <a:p>
            <a:pPr indent="-381000" lvl="0" marL="457200" rtl="0">
              <a:spcBef>
                <a:spcPts val="0"/>
              </a:spcBef>
              <a:buSzPct val="100000"/>
              <a:buAutoNum type="arabicPeriod"/>
            </a:pPr>
            <a:r>
              <a:rPr b="1" lang="en" sz="2400"/>
              <a:t>Support</a:t>
            </a:r>
          </a:p>
          <a:p>
            <a:pPr indent="-381000" lvl="0" marL="457200" rtl="0">
              <a:spcBef>
                <a:spcPts val="0"/>
              </a:spcBef>
              <a:buSzPct val="100000"/>
              <a:buAutoNum type="arabicPeriod"/>
            </a:pPr>
            <a:r>
              <a:rPr b="1" lang="en" sz="2400"/>
              <a:t>Counter-</a:t>
            </a:r>
          </a:p>
          <a:p>
            <a:pPr lvl="0" rtl="0">
              <a:spcBef>
                <a:spcPts val="0"/>
              </a:spcBef>
              <a:buNone/>
            </a:pPr>
            <a:r>
              <a:rPr b="1" lang="en" sz="2400"/>
              <a:t>            argument</a:t>
            </a:r>
          </a:p>
          <a:p>
            <a:pPr indent="-381000" lvl="0" marL="457200" rtl="0">
              <a:spcBef>
                <a:spcPts val="0"/>
              </a:spcBef>
              <a:buSzPct val="100000"/>
              <a:buAutoNum type="arabicPeriod"/>
            </a:pPr>
            <a:r>
              <a:rPr b="1" lang="en" sz="2400"/>
              <a:t>Persuasive Technique</a:t>
            </a:r>
          </a:p>
          <a:p>
            <a:pPr indent="-381000" lvl="0" marL="457200" rtl="0">
              <a:spcBef>
                <a:spcPts val="0"/>
              </a:spcBef>
              <a:buSzPct val="100000"/>
              <a:buAutoNum type="arabicPeriod"/>
            </a:pPr>
            <a:r>
              <a:rPr b="1" lang="en" sz="2400"/>
              <a:t>Audience </a:t>
            </a:r>
          </a:p>
        </p:txBody>
      </p:sp>
      <p:pic>
        <p:nvPicPr>
          <p:cNvPr descr="https://upload.wikimedia.org/wikipedia/commons/5/5b/LibertyBond-WinsorMcCay.jpg" id="212" name="Shape 212"/>
          <p:cNvPicPr preferRelativeResize="0"/>
          <p:nvPr/>
        </p:nvPicPr>
        <p:blipFill>
          <a:blip r:embed="rId4">
            <a:alphaModFix/>
          </a:blip>
          <a:stretch>
            <a:fillRect/>
          </a:stretch>
        </p:blipFill>
        <p:spPr>
          <a:xfrm>
            <a:off x="3282600" y="0"/>
            <a:ext cx="53631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490250" y="526350"/>
            <a:ext cx="2684100" cy="3797400"/>
          </a:xfrm>
          <a:prstGeom prst="rect">
            <a:avLst/>
          </a:prstGeom>
        </p:spPr>
        <p:txBody>
          <a:bodyPr anchorCtr="0" anchor="ctr" bIns="91425" lIns="91425" rIns="91425" tIns="91425">
            <a:noAutofit/>
          </a:bodyPr>
          <a:lstStyle/>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Issue</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Claim</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Support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Counter-</a:t>
            </a:r>
          </a:p>
          <a:p>
            <a:pPr indent="457200" lvl="0" rtl="0">
              <a:spcBef>
                <a:spcPts val="0"/>
              </a:spcBef>
              <a:buNone/>
            </a:pPr>
            <a:r>
              <a:rPr b="1" lang="en" sz="1800">
                <a:solidFill>
                  <a:srgbClr val="000000"/>
                </a:solidFill>
                <a:latin typeface="Arial"/>
                <a:ea typeface="Arial"/>
                <a:cs typeface="Arial"/>
                <a:sym typeface="Arial"/>
              </a:rPr>
              <a:t>argument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Persuasive Technique</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Audience</a:t>
            </a:r>
          </a:p>
        </p:txBody>
      </p:sp>
      <p:pic>
        <p:nvPicPr>
          <p:cNvPr id="218" name="Shape 218"/>
          <p:cNvPicPr preferRelativeResize="0"/>
          <p:nvPr/>
        </p:nvPicPr>
        <p:blipFill>
          <a:blip r:embed="rId3">
            <a:alphaModFix/>
          </a:blip>
          <a:stretch>
            <a:fillRect/>
          </a:stretch>
        </p:blipFill>
        <p:spPr>
          <a:xfrm>
            <a:off x="3060475" y="951275"/>
            <a:ext cx="5664850" cy="34860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0" y="104025"/>
            <a:ext cx="2646900" cy="4513200"/>
          </a:xfrm>
          <a:prstGeom prst="rect">
            <a:avLst/>
          </a:prstGeom>
        </p:spPr>
        <p:txBody>
          <a:bodyPr anchorCtr="0" anchor="ctr" bIns="91425" lIns="91425" rIns="91425" tIns="91425">
            <a:noAutofit/>
          </a:bodyPr>
          <a:lstStyle/>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Issue</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Claim</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Support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Counterargument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Persuasive Technique</a:t>
            </a:r>
          </a:p>
          <a:p>
            <a:pPr indent="-342900" lvl="0" marL="45720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Audience </a:t>
            </a:r>
          </a:p>
        </p:txBody>
      </p:sp>
      <p:pic>
        <p:nvPicPr>
          <p:cNvPr descr="http://bfuj513.weebly.com/uploads/1/4/1/8/14184205/6690916_orig.png?1351094093" id="224" name="Shape 224"/>
          <p:cNvPicPr preferRelativeResize="0"/>
          <p:nvPr/>
        </p:nvPicPr>
        <p:blipFill>
          <a:blip r:embed="rId3">
            <a:alphaModFix/>
          </a:blip>
          <a:stretch>
            <a:fillRect/>
          </a:stretch>
        </p:blipFill>
        <p:spPr>
          <a:xfrm>
            <a:off x="2569400" y="195112"/>
            <a:ext cx="6574599" cy="4819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509550" y="1373250"/>
            <a:ext cx="8124900" cy="2526300"/>
          </a:xfrm>
          <a:prstGeom prst="rect">
            <a:avLst/>
          </a:prstGeom>
        </p:spPr>
        <p:txBody>
          <a:bodyPr anchorCtr="0" anchor="ctr" bIns="91425" lIns="91425" rIns="91425" tIns="91425">
            <a:noAutofit/>
          </a:bodyPr>
          <a:lstStyle/>
          <a:p>
            <a:pPr lvl="0">
              <a:spcBef>
                <a:spcPts val="0"/>
              </a:spcBef>
              <a:buNone/>
            </a:pPr>
            <a:r>
              <a:rPr lang="en"/>
              <a:t>An </a:t>
            </a:r>
            <a:r>
              <a:rPr b="1" lang="en" u="sng"/>
              <a:t>argument</a:t>
            </a:r>
            <a:r>
              <a:rPr lang="en"/>
              <a:t> is a claim </a:t>
            </a:r>
            <a:r>
              <a:rPr lang="en" u="sng"/>
              <a:t>supported</a:t>
            </a:r>
            <a:r>
              <a:rPr lang="en"/>
              <a:t> by reasons and evidence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0" y="526350"/>
            <a:ext cx="2669999" cy="4090800"/>
          </a:xfrm>
          <a:prstGeom prst="rect">
            <a:avLst/>
          </a:prstGeom>
        </p:spPr>
        <p:txBody>
          <a:bodyPr anchorCtr="0" anchor="ctr" bIns="91425" lIns="91425" rIns="91425" tIns="91425">
            <a:noAutofit/>
          </a:bodyPr>
          <a:lstStyle/>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Issue</a:t>
            </a:r>
          </a:p>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Claim</a:t>
            </a:r>
          </a:p>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Support</a:t>
            </a:r>
          </a:p>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Counterargument</a:t>
            </a:r>
          </a:p>
          <a:p>
            <a:pPr indent="-381000" lvl="0" marL="457200" rtl="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Persuasive Technique</a:t>
            </a:r>
          </a:p>
          <a:p>
            <a:pPr indent="-381000" lvl="0" marL="457200">
              <a:spcBef>
                <a:spcPts val="0"/>
              </a:spcBef>
              <a:buClr>
                <a:srgbClr val="000000"/>
              </a:buClr>
              <a:buSzPct val="100000"/>
              <a:buFont typeface="Arial"/>
              <a:buAutoNum type="arabicPeriod"/>
            </a:pPr>
            <a:r>
              <a:rPr b="1" lang="en" sz="2400">
                <a:solidFill>
                  <a:srgbClr val="000000"/>
                </a:solidFill>
                <a:latin typeface="Arial"/>
                <a:ea typeface="Arial"/>
                <a:cs typeface="Arial"/>
                <a:sym typeface="Arial"/>
              </a:rPr>
              <a:t>Audience </a:t>
            </a:r>
          </a:p>
        </p:txBody>
      </p:sp>
      <p:pic>
        <p:nvPicPr>
          <p:cNvPr id="230" name="Shape 230"/>
          <p:cNvPicPr preferRelativeResize="0"/>
          <p:nvPr/>
        </p:nvPicPr>
        <p:blipFill>
          <a:blip r:embed="rId3">
            <a:alphaModFix/>
          </a:blip>
          <a:stretch>
            <a:fillRect/>
          </a:stretch>
        </p:blipFill>
        <p:spPr>
          <a:xfrm>
            <a:off x="2915050" y="454839"/>
            <a:ext cx="5683149" cy="4233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363100" y="526350"/>
            <a:ext cx="2585100" cy="4090800"/>
          </a:xfrm>
          <a:prstGeom prst="rect">
            <a:avLst/>
          </a:prstGeom>
        </p:spPr>
        <p:txBody>
          <a:bodyPr anchorCtr="0" anchor="ctr" bIns="91425" lIns="91425" rIns="91425" tIns="91425">
            <a:noAutofit/>
          </a:bodyPr>
          <a:lstStyle/>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Issue</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Claim</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Support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Counterargument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Persuasive Technique</a:t>
            </a:r>
          </a:p>
          <a:p>
            <a:pPr indent="-342900" lvl="0" marL="45720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Audience </a:t>
            </a:r>
          </a:p>
        </p:txBody>
      </p:sp>
      <p:pic>
        <p:nvPicPr>
          <p:cNvPr id="236" name="Shape 236"/>
          <p:cNvPicPr preferRelativeResize="0"/>
          <p:nvPr/>
        </p:nvPicPr>
        <p:blipFill>
          <a:blip r:embed="rId3">
            <a:alphaModFix/>
          </a:blip>
          <a:stretch>
            <a:fillRect/>
          </a:stretch>
        </p:blipFill>
        <p:spPr>
          <a:xfrm>
            <a:off x="2994849" y="1352199"/>
            <a:ext cx="5792550" cy="2817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490250" y="526350"/>
            <a:ext cx="3510900" cy="3895500"/>
          </a:xfrm>
          <a:prstGeom prst="rect">
            <a:avLst/>
          </a:prstGeom>
        </p:spPr>
        <p:txBody>
          <a:bodyPr anchorCtr="0" anchor="ctr" bIns="91425" lIns="91425" rIns="91425" tIns="91425">
            <a:noAutofit/>
          </a:bodyPr>
          <a:lstStyle/>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Issue</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Claim</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Support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Counterargument</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Persuasive Technique</a:t>
            </a:r>
          </a:p>
          <a:p>
            <a:pPr indent="-342900" lvl="0" marL="457200" rtl="0">
              <a:spcBef>
                <a:spcPts val="0"/>
              </a:spcBef>
              <a:buClr>
                <a:srgbClr val="000000"/>
              </a:buClr>
              <a:buSzPct val="100000"/>
              <a:buFont typeface="Arial"/>
              <a:buAutoNum type="arabicPeriod"/>
            </a:pPr>
            <a:r>
              <a:rPr b="1" lang="en" sz="1800">
                <a:solidFill>
                  <a:srgbClr val="000000"/>
                </a:solidFill>
                <a:latin typeface="Arial"/>
                <a:ea typeface="Arial"/>
                <a:cs typeface="Arial"/>
                <a:sym typeface="Arial"/>
              </a:rPr>
              <a:t>Audience </a:t>
            </a:r>
          </a:p>
        </p:txBody>
      </p:sp>
      <p:pic>
        <p:nvPicPr>
          <p:cNvPr id="242" name="Shape 242"/>
          <p:cNvPicPr preferRelativeResize="0"/>
          <p:nvPr/>
        </p:nvPicPr>
        <p:blipFill rotWithShape="1">
          <a:blip r:embed="rId3">
            <a:alphaModFix/>
          </a:blip>
          <a:srcRect b="11359" l="7270" r="7296" t="5721"/>
          <a:stretch/>
        </p:blipFill>
        <p:spPr>
          <a:xfrm>
            <a:off x="4568875" y="98950"/>
            <a:ext cx="3847174" cy="5009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509550" y="849675"/>
            <a:ext cx="8124900" cy="2372399"/>
          </a:xfrm>
          <a:prstGeom prst="rect">
            <a:avLst/>
          </a:prstGeom>
        </p:spPr>
        <p:txBody>
          <a:bodyPr anchorCtr="0" anchor="ctr" bIns="91425" lIns="91425" rIns="91425" tIns="91425">
            <a:noAutofit/>
          </a:bodyPr>
          <a:lstStyle/>
          <a:p>
            <a:pPr lvl="0">
              <a:spcBef>
                <a:spcPts val="0"/>
              </a:spcBef>
              <a:buNone/>
            </a:pPr>
            <a:r>
              <a:rPr b="1" lang="en" u="sng"/>
              <a:t>Support</a:t>
            </a:r>
            <a:r>
              <a:rPr b="1" lang="en"/>
              <a:t> </a:t>
            </a:r>
            <a:r>
              <a:rPr lang="en"/>
              <a:t>is the reasons and evidence that back up the author’s claim.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509550" y="1423875"/>
            <a:ext cx="8124900" cy="1798199"/>
          </a:xfrm>
          <a:prstGeom prst="rect">
            <a:avLst/>
          </a:prstGeom>
        </p:spPr>
        <p:txBody>
          <a:bodyPr anchorCtr="0" anchor="ctr" bIns="91425" lIns="91425" rIns="91425" tIns="91425">
            <a:noAutofit/>
          </a:bodyPr>
          <a:lstStyle/>
          <a:p>
            <a:pPr lvl="0">
              <a:spcBef>
                <a:spcPts val="0"/>
              </a:spcBef>
              <a:buNone/>
            </a:pPr>
            <a:r>
              <a:rPr lang="en"/>
              <a:t>A </a:t>
            </a:r>
            <a:r>
              <a:rPr b="1" lang="en" u="sng"/>
              <a:t>counterargument</a:t>
            </a:r>
            <a:r>
              <a:rPr lang="en"/>
              <a:t> is the </a:t>
            </a:r>
            <a:r>
              <a:rPr lang="en" u="sng"/>
              <a:t>opposite</a:t>
            </a:r>
            <a:r>
              <a:rPr lang="en"/>
              <a:t> viewpoint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555600"/>
            <a:ext cx="4119300" cy="755699"/>
          </a:xfrm>
          <a:prstGeom prst="rect">
            <a:avLst/>
          </a:prstGeom>
        </p:spPr>
        <p:txBody>
          <a:bodyPr anchorCtr="0" anchor="b" bIns="91425" lIns="91425" rIns="91425" tIns="91425">
            <a:noAutofit/>
          </a:bodyPr>
          <a:lstStyle/>
          <a:p>
            <a:pPr lvl="0">
              <a:spcBef>
                <a:spcPts val="0"/>
              </a:spcBef>
              <a:buNone/>
            </a:pPr>
            <a:r>
              <a:rPr lang="en"/>
              <a:t>Argument and Persuasion </a:t>
            </a:r>
          </a:p>
        </p:txBody>
      </p:sp>
      <p:sp>
        <p:nvSpPr>
          <p:cNvPr id="85" name="Shape 85"/>
          <p:cNvSpPr txBox="1"/>
          <p:nvPr>
            <p:ph idx="1" type="body"/>
          </p:nvPr>
        </p:nvSpPr>
        <p:spPr>
          <a:xfrm>
            <a:off x="311700" y="1391375"/>
            <a:ext cx="3884100" cy="36411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Authors use carefully chosen facts and opinions to persuade readers. </a:t>
            </a:r>
          </a:p>
          <a:p>
            <a:pPr indent="-342900" lvl="0" marL="457200" rtl="0">
              <a:spcBef>
                <a:spcPts val="0"/>
              </a:spcBef>
              <a:buSzPct val="100000"/>
              <a:buChar char="★"/>
            </a:pPr>
            <a:r>
              <a:rPr lang="en" sz="1800"/>
              <a:t>Word choice is critical when persuading. </a:t>
            </a:r>
          </a:p>
          <a:p>
            <a:pPr indent="-342900" lvl="0" marL="457200" rtl="0">
              <a:spcBef>
                <a:spcPts val="0"/>
              </a:spcBef>
              <a:buSzPct val="100000"/>
              <a:buChar char="★"/>
            </a:pPr>
            <a:r>
              <a:rPr lang="en" sz="1800"/>
              <a:t>Authors present information based on their audience</a:t>
            </a:r>
            <a:r>
              <a:rPr lang="en"/>
              <a:t>.</a:t>
            </a:r>
          </a:p>
          <a:p>
            <a:pPr indent="-342900" lvl="0" marL="457200" rtl="0">
              <a:spcBef>
                <a:spcPts val="0"/>
              </a:spcBef>
              <a:buSzPct val="128571"/>
              <a:buChar char="★"/>
            </a:pPr>
            <a:r>
              <a:rPr b="1" lang="en" sz="1400"/>
              <a:t>When analyzing persuasive text, the reader must identify whether or not the author was persuasive; NOT if you agree with them. </a:t>
            </a:r>
          </a:p>
        </p:txBody>
      </p:sp>
      <p:pic>
        <p:nvPicPr>
          <p:cNvPr descr="Other resolutions: 320 × 224" id="86" name="Shape 86"/>
          <p:cNvPicPr preferRelativeResize="0"/>
          <p:nvPr/>
        </p:nvPicPr>
        <p:blipFill>
          <a:blip r:embed="rId3">
            <a:alphaModFix/>
          </a:blip>
          <a:stretch>
            <a:fillRect/>
          </a:stretch>
        </p:blipFill>
        <p:spPr>
          <a:xfrm>
            <a:off x="4640223" y="2022100"/>
            <a:ext cx="4470348" cy="312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555600"/>
            <a:ext cx="2807999" cy="755699"/>
          </a:xfrm>
          <a:prstGeom prst="rect">
            <a:avLst/>
          </a:prstGeom>
        </p:spPr>
        <p:txBody>
          <a:bodyPr anchorCtr="0" anchor="b" bIns="91425" lIns="91425" rIns="91425" tIns="91425">
            <a:noAutofit/>
          </a:bodyPr>
          <a:lstStyle/>
          <a:p>
            <a:pPr lvl="0">
              <a:spcBef>
                <a:spcPts val="0"/>
              </a:spcBef>
              <a:buNone/>
            </a:pPr>
            <a:r>
              <a:rPr lang="en"/>
              <a:t>Advertisement	</a:t>
            </a:r>
          </a:p>
        </p:txBody>
      </p:sp>
      <p:sp>
        <p:nvSpPr>
          <p:cNvPr id="92" name="Shape 92"/>
          <p:cNvSpPr txBox="1"/>
          <p:nvPr>
            <p:ph idx="1" type="body"/>
          </p:nvPr>
        </p:nvSpPr>
        <p:spPr>
          <a:xfrm>
            <a:off x="311700" y="1391377"/>
            <a:ext cx="2807999" cy="3179400"/>
          </a:xfrm>
          <a:prstGeom prst="rect">
            <a:avLst/>
          </a:prstGeom>
        </p:spPr>
        <p:txBody>
          <a:bodyPr anchorCtr="0" anchor="t" bIns="91425" lIns="91425" rIns="91425" tIns="91425">
            <a:noAutofit/>
          </a:bodyPr>
          <a:lstStyle/>
          <a:p>
            <a:pPr lvl="0" rtl="0">
              <a:spcBef>
                <a:spcPts val="0"/>
              </a:spcBef>
              <a:buNone/>
            </a:pPr>
            <a:r>
              <a:rPr lang="en" sz="1800"/>
              <a:t>Write the numbers 1-4. Study the ad to the right and identify the following:</a:t>
            </a:r>
          </a:p>
          <a:p>
            <a:pPr indent="-342900" lvl="0" marL="457200" rtl="0">
              <a:spcBef>
                <a:spcPts val="0"/>
              </a:spcBef>
              <a:buSzPct val="100000"/>
              <a:buAutoNum type="arabicPeriod"/>
            </a:pPr>
            <a:r>
              <a:rPr lang="en" sz="1800"/>
              <a:t>The issue</a:t>
            </a:r>
          </a:p>
          <a:p>
            <a:pPr indent="-342900" lvl="0" marL="457200" rtl="0">
              <a:spcBef>
                <a:spcPts val="0"/>
              </a:spcBef>
              <a:buSzPct val="100000"/>
              <a:buAutoNum type="arabicPeriod"/>
            </a:pPr>
            <a:r>
              <a:rPr lang="en" sz="1800"/>
              <a:t>The claim</a:t>
            </a:r>
          </a:p>
          <a:p>
            <a:pPr indent="-342900" lvl="0" marL="457200" rtl="0">
              <a:spcBef>
                <a:spcPts val="0"/>
              </a:spcBef>
              <a:buSzPct val="100000"/>
              <a:buAutoNum type="arabicPeriod"/>
            </a:pPr>
            <a:r>
              <a:rPr lang="en" sz="1800"/>
              <a:t>The support</a:t>
            </a:r>
          </a:p>
          <a:p>
            <a:pPr indent="-342900" lvl="0" marL="457200" rtl="0">
              <a:spcBef>
                <a:spcPts val="0"/>
              </a:spcBef>
              <a:buSzPct val="100000"/>
              <a:buAutoNum type="arabicPeriod"/>
            </a:pPr>
            <a:r>
              <a:rPr lang="en" sz="1800"/>
              <a:t>A possible counterargument</a:t>
            </a:r>
            <a:r>
              <a:rPr lang="en"/>
              <a:t> </a:t>
            </a:r>
          </a:p>
        </p:txBody>
      </p:sp>
      <p:pic>
        <p:nvPicPr>
          <p:cNvPr descr="https://o.quizlet.com/1jQ.h6R6QSCG9Z5jHY7iQg_m.jpg" id="93" name="Shape 93"/>
          <p:cNvPicPr preferRelativeResize="0"/>
          <p:nvPr/>
        </p:nvPicPr>
        <p:blipFill>
          <a:blip r:embed="rId3">
            <a:alphaModFix/>
          </a:blip>
          <a:stretch>
            <a:fillRect/>
          </a:stretch>
        </p:blipFill>
        <p:spPr>
          <a:xfrm>
            <a:off x="3929875" y="57800"/>
            <a:ext cx="4946999" cy="5085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391350"/>
            <a:ext cx="8520599" cy="626100"/>
          </a:xfrm>
          <a:prstGeom prst="rect">
            <a:avLst/>
          </a:prstGeom>
        </p:spPr>
        <p:txBody>
          <a:bodyPr anchorCtr="0" anchor="t" bIns="91425" lIns="91425" rIns="91425" tIns="91425">
            <a:noAutofit/>
          </a:bodyPr>
          <a:lstStyle/>
          <a:p>
            <a:pPr lvl="0">
              <a:spcBef>
                <a:spcPts val="0"/>
              </a:spcBef>
              <a:buNone/>
            </a:pPr>
            <a:r>
              <a:rPr lang="en"/>
              <a:t>Persuasive Techniques are: </a:t>
            </a:r>
          </a:p>
        </p:txBody>
      </p:sp>
      <p:sp>
        <p:nvSpPr>
          <p:cNvPr id="99" name="Shape 99"/>
          <p:cNvSpPr txBox="1"/>
          <p:nvPr>
            <p:ph idx="1" type="body"/>
          </p:nvPr>
        </p:nvSpPr>
        <p:spPr>
          <a:xfrm>
            <a:off x="311700" y="1152475"/>
            <a:ext cx="8520599" cy="3272699"/>
          </a:xfrm>
          <a:prstGeom prst="rect">
            <a:avLst/>
          </a:prstGeom>
        </p:spPr>
        <p:txBody>
          <a:bodyPr anchorCtr="0" anchor="t" bIns="91425" lIns="91425" rIns="91425" tIns="91425">
            <a:noAutofit/>
          </a:bodyPr>
          <a:lstStyle/>
          <a:p>
            <a:pPr indent="-419100" lvl="0" marL="457200" rtl="0">
              <a:spcBef>
                <a:spcPts val="0"/>
              </a:spcBef>
              <a:buSzPct val="100000"/>
              <a:buChar char="➢"/>
            </a:pPr>
            <a:r>
              <a:rPr lang="en" sz="3000"/>
              <a:t>Bandwagon Appeal</a:t>
            </a:r>
          </a:p>
          <a:p>
            <a:pPr indent="-419100" lvl="0" marL="457200" rtl="0">
              <a:spcBef>
                <a:spcPts val="0"/>
              </a:spcBef>
              <a:buSzPct val="100000"/>
              <a:buChar char="➢"/>
            </a:pPr>
            <a:r>
              <a:rPr lang="en" sz="3000"/>
              <a:t>Ethical Appeal</a:t>
            </a:r>
          </a:p>
          <a:p>
            <a:pPr indent="-419100" lvl="0" marL="457200" rtl="0">
              <a:spcBef>
                <a:spcPts val="0"/>
              </a:spcBef>
              <a:buSzPct val="100000"/>
              <a:buChar char="➢"/>
            </a:pPr>
            <a:r>
              <a:rPr lang="en" sz="3000"/>
              <a:t>Appeal to Fear</a:t>
            </a:r>
          </a:p>
          <a:p>
            <a:pPr indent="-419100" lvl="0" marL="457200" rtl="0">
              <a:spcBef>
                <a:spcPts val="0"/>
              </a:spcBef>
              <a:buSzPct val="100000"/>
              <a:buChar char="➢"/>
            </a:pPr>
            <a:r>
              <a:rPr lang="en" sz="3000"/>
              <a:t>Appeal to Pity</a:t>
            </a:r>
          </a:p>
          <a:p>
            <a:pPr indent="-419100" lvl="0" marL="457200" rtl="0">
              <a:spcBef>
                <a:spcPts val="0"/>
              </a:spcBef>
              <a:buSzPct val="100000"/>
              <a:buChar char="➢"/>
            </a:pPr>
            <a:r>
              <a:rPr lang="en" sz="3000"/>
              <a:t>Loaded Terms</a:t>
            </a:r>
          </a:p>
          <a:p>
            <a:pPr indent="-419100" lvl="0" marL="457200" rtl="0">
              <a:spcBef>
                <a:spcPts val="0"/>
              </a:spcBef>
              <a:buSzPct val="100000"/>
              <a:buChar char="➢"/>
            </a:pPr>
            <a:r>
              <a:rPr lang="en" sz="3000"/>
              <a:t>Glittering Generalities  </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391350"/>
            <a:ext cx="8520599" cy="1003199"/>
          </a:xfrm>
          <a:prstGeom prst="rect">
            <a:avLst/>
          </a:prstGeom>
        </p:spPr>
        <p:txBody>
          <a:bodyPr anchorCtr="0" anchor="t" bIns="91425" lIns="91425" rIns="91425" tIns="91425">
            <a:noAutofit/>
          </a:bodyPr>
          <a:lstStyle/>
          <a:p>
            <a:pPr lvl="0">
              <a:spcBef>
                <a:spcPts val="0"/>
              </a:spcBef>
              <a:buNone/>
            </a:pPr>
            <a:r>
              <a:rPr lang="en"/>
              <a:t>Bandwagon Appeal: taps into people who want to belong.</a:t>
            </a:r>
          </a:p>
        </p:txBody>
      </p:sp>
      <p:sp>
        <p:nvSpPr>
          <p:cNvPr id="105" name="Shape 105"/>
          <p:cNvSpPr txBox="1"/>
          <p:nvPr>
            <p:ph idx="1" type="body"/>
          </p:nvPr>
        </p:nvSpPr>
        <p:spPr>
          <a:xfrm>
            <a:off x="311700" y="1595600"/>
            <a:ext cx="5027999" cy="2973300"/>
          </a:xfrm>
          <a:prstGeom prst="rect">
            <a:avLst/>
          </a:prstGeom>
        </p:spPr>
        <p:txBody>
          <a:bodyPr anchorCtr="0" anchor="t" bIns="91425" lIns="91425" rIns="91425" tIns="91425">
            <a:noAutofit/>
          </a:bodyPr>
          <a:lstStyle/>
          <a:p>
            <a:pPr lvl="0" rtl="0">
              <a:spcBef>
                <a:spcPts val="0"/>
              </a:spcBef>
              <a:buNone/>
            </a:pPr>
            <a:r>
              <a:rPr lang="en"/>
              <a:t>Example:</a:t>
            </a:r>
          </a:p>
          <a:p>
            <a:pPr lvl="0" rtl="0">
              <a:spcBef>
                <a:spcPts val="0"/>
              </a:spcBef>
              <a:buNone/>
            </a:pPr>
            <a:r>
              <a:rPr lang="en"/>
              <a:t>“Millions of teens have made City Jeans part of their wardrobe. What are you waiting for?” </a:t>
            </a:r>
          </a:p>
          <a:p>
            <a:pPr lvl="0">
              <a:spcBef>
                <a:spcPts val="0"/>
              </a:spcBef>
              <a:buNone/>
            </a:pPr>
            <a:r>
              <a:rPr lang="en"/>
              <a:t>“Most Americans believe that the minimum wage should not be raised.” </a:t>
            </a:r>
          </a:p>
        </p:txBody>
      </p:sp>
      <p:pic>
        <p:nvPicPr>
          <p:cNvPr descr="bandwagon | by Bruce Clay," id="106" name="Shape 106"/>
          <p:cNvPicPr preferRelativeResize="0"/>
          <p:nvPr/>
        </p:nvPicPr>
        <p:blipFill>
          <a:blip r:embed="rId3">
            <a:alphaModFix/>
          </a:blip>
          <a:stretch>
            <a:fillRect/>
          </a:stretch>
        </p:blipFill>
        <p:spPr>
          <a:xfrm>
            <a:off x="5098500" y="1516250"/>
            <a:ext cx="3948450" cy="3298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